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332" r:id="rId3"/>
    <p:sldId id="331" r:id="rId4"/>
    <p:sldId id="387" r:id="rId5"/>
    <p:sldId id="386" r:id="rId6"/>
    <p:sldId id="337" r:id="rId7"/>
    <p:sldId id="345" r:id="rId8"/>
    <p:sldId id="404" r:id="rId9"/>
    <p:sldId id="405" r:id="rId10"/>
    <p:sldId id="384" r:id="rId11"/>
    <p:sldId id="385" r:id="rId12"/>
    <p:sldId id="340" r:id="rId13"/>
    <p:sldId id="347" r:id="rId14"/>
    <p:sldId id="348" r:id="rId15"/>
    <p:sldId id="338" r:id="rId16"/>
    <p:sldId id="388" r:id="rId17"/>
    <p:sldId id="346" r:id="rId18"/>
    <p:sldId id="393" r:id="rId19"/>
    <p:sldId id="394" r:id="rId20"/>
    <p:sldId id="389" r:id="rId21"/>
    <p:sldId id="390" r:id="rId22"/>
    <p:sldId id="392" r:id="rId23"/>
    <p:sldId id="349" r:id="rId24"/>
    <p:sldId id="396" r:id="rId25"/>
    <p:sldId id="402" r:id="rId26"/>
    <p:sldId id="395" r:id="rId27"/>
    <p:sldId id="367" r:id="rId28"/>
    <p:sldId id="372" r:id="rId29"/>
    <p:sldId id="373" r:id="rId30"/>
    <p:sldId id="359" r:id="rId31"/>
    <p:sldId id="410" r:id="rId32"/>
    <p:sldId id="408" r:id="rId33"/>
    <p:sldId id="411" r:id="rId34"/>
    <p:sldId id="407" r:id="rId35"/>
    <p:sldId id="409" r:id="rId36"/>
    <p:sldId id="412" r:id="rId37"/>
    <p:sldId id="406" r:id="rId38"/>
    <p:sldId id="400" r:id="rId39"/>
    <p:sldId id="414" r:id="rId40"/>
    <p:sldId id="401" r:id="rId41"/>
    <p:sldId id="399" r:id="rId42"/>
    <p:sldId id="413" r:id="rId43"/>
    <p:sldId id="286" r:id="rId44"/>
    <p:sldId id="415" r:id="rId45"/>
    <p:sldId id="3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7AA"/>
    <a:srgbClr val="66CCEE"/>
    <a:srgbClr val="FF8C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61" d="100"/>
          <a:sy n="161" d="100"/>
        </p:scale>
        <p:origin x="228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2024-11-06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0BA010-4AAD-E717-684F-4628C124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2024-11-06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37.svg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5.sv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45.png"/><Relationship Id="rId16" Type="http://schemas.openxmlformats.org/officeDocument/2006/relationships/image" Target="../media/image42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8.png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19" Type="http://schemas.openxmlformats.org/officeDocument/2006/relationships/image" Target="../media/image54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56.png"/><Relationship Id="rId16" Type="http://schemas.openxmlformats.org/officeDocument/2006/relationships/image" Target="../media/image42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8.png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19" Type="http://schemas.openxmlformats.org/officeDocument/2006/relationships/image" Target="../media/image54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10" Type="http://schemas.openxmlformats.org/officeDocument/2006/relationships/image" Target="../media/image68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42/jeb.97.1.1" TargetMode="External"/><Relationship Id="rId2" Type="http://schemas.openxmlformats.org/officeDocument/2006/relationships/hyperlink" Target="https://doi.org/10.1890/03-90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doi.org/10.1111/2041-210X.140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61B028-2FEF-AA26-02AB-80F544CD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550" y="1324050"/>
            <a:ext cx="9369320" cy="4684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92394"/>
            <a:ext cx="11799376" cy="1345222"/>
          </a:xfrm>
        </p:spPr>
        <p:txBody>
          <a:bodyPr>
            <a:noAutofit/>
          </a:bodyPr>
          <a:lstStyle/>
          <a:p>
            <a:r>
              <a:rPr lang="en-GB" sz="4000" b="1" dirty="0">
                <a:cs typeface="Arial" panose="020B0604020202020204" pitchFamily="34" charset="0"/>
              </a:rPr>
              <a:t>How climate change will shape the future of human-wildlife conflict in BC’s protected areas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Ph.D. Biol. </a:t>
            </a:r>
            <a:r>
              <a:rPr lang="en-CA">
                <a:cs typeface="Arial" panose="020B0604020202020204" pitchFamily="34" charset="0"/>
              </a:rPr>
              <a:t>student</a:t>
            </a:r>
            <a:endParaRPr lang="en-CA" dirty="0">
              <a:cs typeface="Arial" panose="020B0604020202020204" pitchFamily="34" charset="0"/>
            </a:endParaRP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DB24B1-07CF-B08D-C81E-51DBC2350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6533" y="3958087"/>
            <a:ext cx="706619" cy="6522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0C2BABE-551C-AE94-67EC-362AC4D0A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45982" y="1738273"/>
            <a:ext cx="652265" cy="65226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D86663A-FE57-EE8E-9952-EDA2BB3C4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46533" y="1886560"/>
            <a:ext cx="652265" cy="3556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BB8169-C48E-A184-257F-00600762C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545982" y="3958087"/>
            <a:ext cx="652265" cy="4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Moving in a changing world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10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Maintaining an energetic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5767-AC27-C2B8-6CB0-65B31FCF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Require energy to survive</a:t>
            </a:r>
          </a:p>
          <a:p>
            <a:r>
              <a:rPr lang="en-CA" dirty="0"/>
              <a:t>Move to collect resources</a:t>
            </a:r>
          </a:p>
          <a:p>
            <a:r>
              <a:rPr lang="en-CA" dirty="0"/>
              <a:t>Collect more than you spend</a:t>
            </a:r>
          </a:p>
          <a:p>
            <a:r>
              <a:rPr lang="en-CA" dirty="0"/>
              <a:t>Maintain an energetic 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FAFEE-42C2-31F5-1A13-D7A6BB56604E}"/>
              </a:ext>
            </a:extLst>
          </p:cNvPr>
          <p:cNvSpPr txBox="1"/>
          <p:nvPr/>
        </p:nvSpPr>
        <p:spPr>
          <a:xfrm>
            <a:off x="8619637" y="5439637"/>
            <a:ext cx="3436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© Don </a:t>
            </a:r>
            <a:r>
              <a:rPr lang="en-GB" sz="1200" dirty="0" err="1"/>
              <a:t>Johnston_WC</a:t>
            </a:r>
            <a:r>
              <a:rPr lang="en-GB" sz="1200" dirty="0"/>
              <a:t>/</a:t>
            </a:r>
            <a:r>
              <a:rPr lang="en-GB" sz="1200" dirty="0" err="1"/>
              <a:t>Alamy</a:t>
            </a:r>
            <a:r>
              <a:rPr lang="en-GB" sz="1200" dirty="0"/>
              <a:t> Stock Photo (cropped)</a:t>
            </a:r>
            <a:endParaRPr lang="en-CA" sz="1200" dirty="0"/>
          </a:p>
        </p:txBody>
      </p:sp>
      <p:pic>
        <p:nvPicPr>
          <p:cNvPr id="7" name="Picture 6" descr="A picture containing water, bear, mammal, dog&#10;&#10;Description automatically generated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r="13413"/>
          <a:stretch/>
        </p:blipFill>
        <p:spPr>
          <a:xfrm>
            <a:off x="6137328" y="1405177"/>
            <a:ext cx="5696849" cy="40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600" y="798293"/>
            <a:ext cx="5842800" cy="5842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5391569" y="1049812"/>
                <a:ext cx="32092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3/4</m:t>
                          </m:r>
                        </m:sup>
                      </m:sSup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69" y="1049812"/>
                <a:ext cx="3209254" cy="47545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800" y="6343983"/>
            <a:ext cx="248908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(Brown</a:t>
            </a:r>
            <a:r>
              <a:rPr lang="en-CA" sz="2000" dirty="0">
                <a:latin typeface="Slack-Lato"/>
              </a:rPr>
              <a:t> et al. 2004)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Energetic costs depends on temperature</a:t>
            </a:r>
          </a:p>
        </p:txBody>
      </p:sp>
    </p:spTree>
    <p:extLst>
      <p:ext uri="{BB962C8B-B14F-4D97-AF65-F5344CB8AC3E}">
        <p14:creationId xmlns:p14="http://schemas.microsoft.com/office/powerpoint/2010/main" val="160469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578" y="798181"/>
            <a:ext cx="5842844" cy="584284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4179322" y="887304"/>
                <a:ext cx="47696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=10.7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684</m:t>
                          </m:r>
                        </m:sup>
                      </m:sSup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+6.03 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−0.697</m:t>
                          </m:r>
                        </m:sup>
                      </m:s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2" y="887304"/>
                <a:ext cx="47696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800" y="6343983"/>
            <a:ext cx="214005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(Taylor et al. 1982</a:t>
            </a:r>
            <a:r>
              <a:rPr lang="en-CA" sz="2000" dirty="0">
                <a:latin typeface="Slack-Lato"/>
              </a:rPr>
              <a:t>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Movement comes at a cost</a:t>
            </a:r>
          </a:p>
        </p:txBody>
      </p:sp>
    </p:spTree>
    <p:extLst>
      <p:ext uri="{BB962C8B-B14F-4D97-AF65-F5344CB8AC3E}">
        <p14:creationId xmlns:p14="http://schemas.microsoft.com/office/powerpoint/2010/main" val="7606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1512" y="798181"/>
            <a:ext cx="5842844" cy="58428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speed depend on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7319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2D14-F7B7-3D37-A660-D98ADC5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904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CA" dirty="0"/>
              <a:t>Predicting animal space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EF092-47F7-0652-6C39-5D0DE7C05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15600" cy="53165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Effects of climate change on:</a:t>
            </a:r>
          </a:p>
          <a:p>
            <a:r>
              <a:rPr lang="en-GB" dirty="0"/>
              <a:t>When animals move</a:t>
            </a:r>
          </a:p>
          <a:p>
            <a:r>
              <a:rPr lang="en-GB" dirty="0"/>
              <a:t>How much animals move</a:t>
            </a:r>
          </a:p>
          <a:p>
            <a:r>
              <a:rPr lang="en-GB" dirty="0"/>
              <a:t>Where animals move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 </a:t>
            </a:r>
            <a:r>
              <a:rPr lang="en-GB" dirty="0" err="1"/>
              <a:t>behavior</a:t>
            </a:r>
            <a:r>
              <a:rPr lang="en-GB" dirty="0"/>
              <a:t> and spatial use</a:t>
            </a:r>
          </a:p>
          <a:p>
            <a:r>
              <a:rPr lang="en-GB" dirty="0"/>
              <a:t>Proactive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4B069-648D-0776-699E-3117B6ED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96102-EE86-37F7-D3F5-C6D87ABB9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9" t="12617" r="12965" b="14222"/>
          <a:stretch/>
        </p:blipFill>
        <p:spPr>
          <a:xfrm>
            <a:off x="6590651" y="3785484"/>
            <a:ext cx="3444499" cy="296499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E63195-D818-B321-D919-12FD6ADCE1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26577"/>
          <a:stretch/>
        </p:blipFill>
        <p:spPr>
          <a:xfrm>
            <a:off x="6621646" y="754583"/>
            <a:ext cx="3382510" cy="28678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5D8-D29E-B4B4-7EF7-3F46C9766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9" t="35885" r="410" b="32308"/>
          <a:stretch/>
        </p:blipFill>
        <p:spPr>
          <a:xfrm>
            <a:off x="10004156" y="2434237"/>
            <a:ext cx="1862382" cy="237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30C39B-8B53-2666-2E65-7FA300185310}"/>
              </a:ext>
            </a:extLst>
          </p:cNvPr>
          <p:cNvSpPr txBox="1"/>
          <p:nvPr/>
        </p:nvSpPr>
        <p:spPr>
          <a:xfrm>
            <a:off x="7338447" y="340904"/>
            <a:ext cx="14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CEA05-B03F-730E-8EDF-1B598BB624DA}"/>
              </a:ext>
            </a:extLst>
          </p:cNvPr>
          <p:cNvSpPr txBox="1"/>
          <p:nvPr/>
        </p:nvSpPr>
        <p:spPr>
          <a:xfrm>
            <a:off x="7590293" y="3666814"/>
            <a:ext cx="14142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2100</a:t>
            </a:r>
          </a:p>
        </p:txBody>
      </p:sp>
    </p:spTree>
    <p:extLst>
      <p:ext uri="{BB962C8B-B14F-4D97-AF65-F5344CB8AC3E}">
        <p14:creationId xmlns:p14="http://schemas.microsoft.com/office/powerpoint/2010/main" val="64404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bear movement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31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5661837" cy="53165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Binomial model:</a:t>
            </a:r>
          </a:p>
          <a:p>
            <a:r>
              <a:rPr lang="en-CA" dirty="0"/>
              <a:t>Moving: yes/no</a:t>
            </a:r>
          </a:p>
          <a:p>
            <a:r>
              <a:rPr lang="en-CA" dirty="0"/>
              <a:t>Temperature (-25 to 30</a:t>
            </a:r>
            <a:r>
              <a:rPr lang="en-CA" baseline="30000" dirty="0"/>
              <a:t>o</a:t>
            </a:r>
            <a:r>
              <a:rPr lang="en-CA" dirty="0"/>
              <a:t>C) </a:t>
            </a:r>
          </a:p>
          <a:p>
            <a:r>
              <a:rPr lang="en-CA" dirty="0"/>
              <a:t>Precipitation (0 to 27 mm)</a:t>
            </a:r>
          </a:p>
          <a:p>
            <a:r>
              <a:rPr lang="en-CA" dirty="0"/>
              <a:t>Day of year (Feb to Dec)</a:t>
            </a:r>
          </a:p>
          <a:p>
            <a:r>
              <a:rPr lang="en-CA" dirty="0"/>
              <a:t>Time of day (00:00, 24:00)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When</a:t>
            </a:r>
            <a:r>
              <a:rPr lang="en-CA" dirty="0"/>
              <a:t> do bears move?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8F6C63-5A79-A894-90AE-647A7F88F5BA}"/>
              </a:ext>
            </a:extLst>
          </p:cNvPr>
          <p:cNvGrpSpPr/>
          <p:nvPr/>
        </p:nvGrpSpPr>
        <p:grpSpPr>
          <a:xfrm>
            <a:off x="5453449" y="788745"/>
            <a:ext cx="6435758" cy="5395431"/>
            <a:chOff x="5453449" y="788745"/>
            <a:chExt cx="6435758" cy="5395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0F9AC-2971-DB03-468D-8404EC69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3729" y="846278"/>
              <a:ext cx="6405478" cy="53378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BA9026-78FC-BD7C-1CC3-1327A475B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38" r="43753"/>
            <a:stretch/>
          </p:blipFill>
          <p:spPr>
            <a:xfrm>
              <a:off x="5474522" y="788745"/>
              <a:ext cx="3602866" cy="27629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A2B316-C3AE-47EA-D9D4-DED6B0EFF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4" t="38" r="43897" b="50538"/>
            <a:stretch/>
          </p:blipFill>
          <p:spPr>
            <a:xfrm>
              <a:off x="5453449" y="3473421"/>
              <a:ext cx="3602866" cy="263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2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when</a:t>
            </a:r>
            <a:r>
              <a:rPr lang="en-CA" dirty="0"/>
              <a:t> bears move (December 13</a:t>
            </a:r>
            <a:r>
              <a:rPr lang="en-CA" baseline="30000" dirty="0"/>
              <a:t>th</a:t>
            </a:r>
            <a:r>
              <a:rPr lang="en-CA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E2E15-7656-936B-40C0-900D63F53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when</a:t>
            </a:r>
            <a:r>
              <a:rPr lang="en-CA" dirty="0"/>
              <a:t> bears move (June 15</a:t>
            </a:r>
            <a:r>
              <a:rPr lang="en-CA" baseline="30000" dirty="0"/>
              <a:t>th</a:t>
            </a:r>
            <a:r>
              <a:rPr lang="en-CA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F7100-6DF4-31FD-D473-4960A294C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hiking&#10;&#10;Description automatically generated with medium confidence">
            <a:extLst>
              <a:ext uri="{FF2B5EF4-FFF2-40B4-BE49-F238E27FC236}">
                <a16:creationId xmlns:a16="http://schemas.microsoft.com/office/drawing/2014/main" id="{75A5DEAC-A593-0270-115C-9F63F0F6B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9" y="4370521"/>
            <a:ext cx="4044054" cy="228320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72D4E1-608D-3C27-572C-01288CCE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53" y="877631"/>
            <a:ext cx="5257800" cy="5365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600" dirty="0"/>
              <a:t>Dayna Weststrate:</a:t>
            </a:r>
          </a:p>
          <a:p>
            <a:pPr marL="0" indent="0">
              <a:buNone/>
            </a:pPr>
            <a:r>
              <a:rPr lang="en-GB" sz="3600" dirty="0"/>
              <a:t>CC &amp; park attendance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 two-part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32DCAE-F585-4A63-3979-957DE0246CD2}"/>
              </a:ext>
            </a:extLst>
          </p:cNvPr>
          <p:cNvSpPr txBox="1">
            <a:spLocks/>
          </p:cNvSpPr>
          <p:nvPr/>
        </p:nvSpPr>
        <p:spPr>
          <a:xfrm>
            <a:off x="6612188" y="836537"/>
            <a:ext cx="5257800" cy="53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/>
              <a:t>           This talk: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sz="3600" dirty="0"/>
              <a:t>CC &amp; animal movement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A3B12B9-69BB-22A8-B005-1556D79E167E}"/>
              </a:ext>
            </a:extLst>
          </p:cNvPr>
          <p:cNvSpPr txBox="1">
            <a:spLocks/>
          </p:cNvSpPr>
          <p:nvPr/>
        </p:nvSpPr>
        <p:spPr>
          <a:xfrm>
            <a:off x="838200" y="811763"/>
            <a:ext cx="10515600" cy="53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3200" dirty="0"/>
              <a:t>Minimizing human-</a:t>
            </a:r>
            <a:br>
              <a:rPr lang="en-CA" sz="3200" dirty="0"/>
            </a:br>
            <a:r>
              <a:rPr lang="en-CA" sz="3200" dirty="0"/>
              <a:t>wildlife conflict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84A3D-6BAC-31C9-53DC-8B0863826BE4}"/>
              </a:ext>
            </a:extLst>
          </p:cNvPr>
          <p:cNvSpPr txBox="1"/>
          <p:nvPr/>
        </p:nvSpPr>
        <p:spPr>
          <a:xfrm>
            <a:off x="189854" y="6606153"/>
            <a:ext cx="3556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© Gannet &amp; Jeff Swinger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5DDB8A-3AA8-1004-E99E-0090D0F37372}"/>
              </a:ext>
            </a:extLst>
          </p:cNvPr>
          <p:cNvCxnSpPr>
            <a:cxnSpLocks/>
          </p:cNvCxnSpPr>
          <p:nvPr/>
        </p:nvCxnSpPr>
        <p:spPr>
          <a:xfrm rot="5400000">
            <a:off x="5673145" y="2587643"/>
            <a:ext cx="2127779" cy="1280319"/>
          </a:xfrm>
          <a:prstGeom prst="bentConnector3">
            <a:avLst>
              <a:gd name="adj1" fmla="val -299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10773-A9FD-9BF7-DD83-FDB8934E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341" y="3976198"/>
            <a:ext cx="4017861" cy="2677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8DF04-4975-FDE9-B38B-1F3BDB811EF3}"/>
              </a:ext>
            </a:extLst>
          </p:cNvPr>
          <p:cNvSpPr txBox="1"/>
          <p:nvPr/>
        </p:nvSpPr>
        <p:spPr>
          <a:xfrm>
            <a:off x="8322597" y="6606153"/>
            <a:ext cx="3679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© Brandon </a:t>
            </a:r>
            <a:r>
              <a:rPr lang="en-CA" sz="1200" dirty="0" err="1"/>
              <a:t>Pardy</a:t>
            </a:r>
            <a:endParaRPr lang="en-CA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63660EE-644C-4790-1DFE-CE6CFB4160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3992" y="2587643"/>
            <a:ext cx="2127779" cy="1280319"/>
          </a:xfrm>
          <a:prstGeom prst="bentConnector3">
            <a:avLst>
              <a:gd name="adj1" fmla="val -299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7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5661837" cy="53165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Gamma model:</a:t>
            </a:r>
          </a:p>
          <a:p>
            <a:r>
              <a:rPr lang="en-CA" dirty="0"/>
              <a:t>Speed: &gt; 0 m/s</a:t>
            </a:r>
          </a:p>
          <a:p>
            <a:r>
              <a:rPr lang="en-CA" dirty="0"/>
              <a:t>Temperature (-25 to 30</a:t>
            </a:r>
            <a:r>
              <a:rPr lang="en-CA" baseline="30000" dirty="0"/>
              <a:t>o</a:t>
            </a:r>
            <a:r>
              <a:rPr lang="en-CA" dirty="0"/>
              <a:t>C) </a:t>
            </a:r>
          </a:p>
          <a:p>
            <a:r>
              <a:rPr lang="en-CA" dirty="0"/>
              <a:t>Precipitation (0 to 27 mm)</a:t>
            </a:r>
          </a:p>
          <a:p>
            <a:r>
              <a:rPr lang="en-CA" dirty="0"/>
              <a:t>Day of year (Feb to Dec)</a:t>
            </a:r>
          </a:p>
          <a:p>
            <a:r>
              <a:rPr lang="en-CA" dirty="0"/>
              <a:t>Time of day (00:00, 24:00)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How much</a:t>
            </a:r>
            <a:r>
              <a:rPr lang="en-CA" dirty="0"/>
              <a:t> do bears move?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063F39-AB7D-1DEF-F1FD-997E92AE04DA}"/>
              </a:ext>
            </a:extLst>
          </p:cNvPr>
          <p:cNvGrpSpPr/>
          <p:nvPr/>
        </p:nvGrpSpPr>
        <p:grpSpPr>
          <a:xfrm>
            <a:off x="5483729" y="817512"/>
            <a:ext cx="6405478" cy="5366664"/>
            <a:chOff x="5483729" y="817512"/>
            <a:chExt cx="6405478" cy="53666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5A5CE3-C422-49E2-A580-CF4C8DBD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3729" y="846278"/>
              <a:ext cx="6405478" cy="53378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4708BF-F73D-6FD3-C1F2-0CA6F79DF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" t="48672" r="46355"/>
            <a:stretch/>
          </p:blipFill>
          <p:spPr>
            <a:xfrm>
              <a:off x="5716514" y="817512"/>
              <a:ext cx="3203428" cy="27398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E7F763-9993-0056-FA04-6F7BF18D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" t="-277" r="46211" b="50975"/>
            <a:stretch/>
          </p:blipFill>
          <p:spPr>
            <a:xfrm>
              <a:off x="5716514" y="3451707"/>
              <a:ext cx="3203428" cy="2631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25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how much</a:t>
            </a:r>
            <a:r>
              <a:rPr lang="en-CA" dirty="0"/>
              <a:t> bears move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63A3A-5DBD-4546-B420-077F9F6F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how bears will move in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06AE1-A131-4E1D-888C-6D96103D8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5BB8A-9F3B-039D-5067-19E8EC0DD81F}"/>
              </a:ext>
            </a:extLst>
          </p:cNvPr>
          <p:cNvSpPr/>
          <p:nvPr/>
        </p:nvSpPr>
        <p:spPr>
          <a:xfrm>
            <a:off x="1523991" y="1907523"/>
            <a:ext cx="256364" cy="3433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8BD98-FCC8-58DA-D61E-B881EFC02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3" r="96666" b="17683"/>
          <a:stretch/>
        </p:blipFill>
        <p:spPr>
          <a:xfrm>
            <a:off x="1428930" y="1713744"/>
            <a:ext cx="337484" cy="4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Integrated Resource Selection Function (</a:t>
            </a:r>
            <a:r>
              <a:rPr lang="en-CA" dirty="0" err="1"/>
              <a:t>iRSF</a:t>
            </a:r>
            <a:r>
              <a:rPr lang="en-CA" dirty="0"/>
              <a:t>; Alston et al. 2022):</a:t>
            </a:r>
          </a:p>
          <a:p>
            <a:r>
              <a:rPr lang="en-CA" dirty="0"/>
              <a:t>Tree cover (0% – 100%)</a:t>
            </a:r>
          </a:p>
          <a:p>
            <a:r>
              <a:rPr lang="en-CA" dirty="0"/>
              <a:t>Elevation (m)</a:t>
            </a:r>
          </a:p>
          <a:p>
            <a:r>
              <a:rPr lang="en-CA" dirty="0"/>
              <a:t>Distance from water (m)</a:t>
            </a:r>
          </a:p>
          <a:p>
            <a:r>
              <a:rPr lang="en-CA" dirty="0"/>
              <a:t>Temperature interactions</a:t>
            </a:r>
          </a:p>
          <a:p>
            <a:r>
              <a:rPr lang="en-CA" dirty="0"/>
              <a:t>Precipitation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 bears move?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62419A-22DC-4F64-A382-07EE3C85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1080" y="407988"/>
            <a:ext cx="4666058" cy="6221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B38F6-EA66-E4DA-2707-79AB370F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4" t="4624" b="69443"/>
          <a:stretch/>
        </p:blipFill>
        <p:spPr>
          <a:xfrm>
            <a:off x="8708755" y="400295"/>
            <a:ext cx="2563325" cy="2079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399A8-7D3C-DF9F-629D-BBE8BB1F0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7" t="37340" r="687" b="36727"/>
          <a:stretch/>
        </p:blipFill>
        <p:spPr>
          <a:xfrm>
            <a:off x="8637475" y="2467290"/>
            <a:ext cx="2563325" cy="207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102D6-6DCD-E302-434B-2DD5E6C6D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3" t="67882" r="1281" b="6185"/>
          <a:stretch/>
        </p:blipFill>
        <p:spPr>
          <a:xfrm>
            <a:off x="8790475" y="4541390"/>
            <a:ext cx="2563325" cy="20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0A2897-3E5E-4E9F-B11A-660B4E68A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r="43216"/>
          <a:stretch/>
        </p:blipFill>
        <p:spPr>
          <a:xfrm>
            <a:off x="356937" y="914711"/>
            <a:ext cx="2097504" cy="5764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014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Where do bears move on a warm, dry 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655D2-4373-84B1-8801-8116D07B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r="18038"/>
          <a:stretch/>
        </p:blipFill>
        <p:spPr>
          <a:xfrm>
            <a:off x="3905881" y="1380963"/>
            <a:ext cx="5201785" cy="497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2F6CC-4B9D-A444-A80B-8508B9CC3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9" t="37985" b="30836"/>
          <a:stretch/>
        </p:blipFill>
        <p:spPr>
          <a:xfrm>
            <a:off x="9824837" y="2635841"/>
            <a:ext cx="177177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0A2897-3E5E-4E9F-B11A-660B4E68A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r="43216"/>
          <a:stretch/>
        </p:blipFill>
        <p:spPr>
          <a:xfrm>
            <a:off x="356937" y="914711"/>
            <a:ext cx="2097504" cy="5764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Where do bears move?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12DBA-D32A-4DE4-99B7-2C14C8C50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832" y="975950"/>
            <a:ext cx="9232230" cy="5641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A1BD0-7DEE-ED51-A84D-1352EEDF2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9" t="37985" b="30836"/>
          <a:stretch/>
        </p:blipFill>
        <p:spPr>
          <a:xfrm>
            <a:off x="10420230" y="2643590"/>
            <a:ext cx="177177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7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Including more species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7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1569BD3-A1E9-4A61-88B9-C4B768414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48" y="851881"/>
            <a:ext cx="11739188" cy="5869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P(moving) varies strongly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171332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31048DD9-8D34-2B70-9BCF-F283CAD2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97" y="860156"/>
            <a:ext cx="11722638" cy="5861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Average speeds vary strongly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283393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into the future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45375-F08D-0679-4AF7-CAB0EE8CE413}"/>
              </a:ext>
            </a:extLst>
          </p:cNvPr>
          <p:cNvSpPr txBox="1"/>
          <p:nvPr/>
        </p:nvSpPr>
        <p:spPr>
          <a:xfrm>
            <a:off x="1332858" y="6481271"/>
            <a:ext cx="7303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900" b="0" i="0" u="none" strike="noStrike" baseline="0" dirty="0"/>
          </a:p>
          <a:p>
            <a:r>
              <a:rPr lang="en-GB" sz="900" b="0" i="0" u="none" strike="noStrike" baseline="0" dirty="0"/>
              <a:t>Cougar: © </a:t>
            </a:r>
            <a:r>
              <a:rPr lang="en-GB" sz="900" b="0" i="0" u="none" strike="noStrike" baseline="0" dirty="0">
                <a:hlinkClick r:id="rId2"/>
              </a:rPr>
              <a:t>CC BY-NC</a:t>
            </a:r>
            <a:r>
              <a:rPr lang="en-GB" sz="900" b="0" i="0" u="none" strike="noStrike" baseline="0" dirty="0"/>
              <a:t> 3.0: </a:t>
            </a:r>
            <a:r>
              <a:rPr lang="es-ES" sz="900" b="0" i="0" u="none" strike="noStrike" baseline="0" dirty="0"/>
              <a:t>C. Osorio &amp; P. Carrera, Proyecto Carnivoros Australes		        </a:t>
            </a:r>
            <a:r>
              <a:rPr lang="en-GB" sz="900" b="0" i="0" u="none" strike="noStrike" baseline="0" dirty="0"/>
              <a:t>Mountain goat: © </a:t>
            </a:r>
            <a:r>
              <a:rPr lang="en-GB" sz="900" b="0" i="0" u="none" strike="noStrike" baseline="0" dirty="0">
                <a:hlinkClick r:id="rId3"/>
              </a:rPr>
              <a:t>CC-BY-SA 3.0</a:t>
            </a:r>
            <a:r>
              <a:rPr lang="en-GB" sz="900" b="0" i="0" u="none" strike="noStrike" baseline="0" dirty="0"/>
              <a:t>: S. E. Haworth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8AEEF2-7A71-8491-D2B4-8CF8DDED8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20" y="860203"/>
            <a:ext cx="10885580" cy="54427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B97384-C74D-386F-DD5F-9968F022D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675" y="3941621"/>
            <a:ext cx="820973" cy="75782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D2E046-2276-A705-FC2C-B660AFC43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6255" y="1362569"/>
            <a:ext cx="757823" cy="75782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BCB4847-A43E-C8E4-48B0-7BA2E2C0A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15675" y="1534854"/>
            <a:ext cx="757823" cy="4132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4E56D33-6C2F-5D6E-1EA6-133154480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916255" y="3941621"/>
            <a:ext cx="757823" cy="5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Human-Wildlife Conflict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Applications for conservation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785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75321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speed depends on the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B282-C22E-4E81-5193-C5C4EB2F5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7" t="36514" r="653" b="30793"/>
          <a:stretch/>
        </p:blipFill>
        <p:spPr>
          <a:xfrm>
            <a:off x="8636431" y="2363981"/>
            <a:ext cx="1730502" cy="2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3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12322" b="15418"/>
          <a:stretch/>
        </p:blipFill>
        <p:spPr>
          <a:xfrm>
            <a:off x="121881" y="1594496"/>
            <a:ext cx="11847504" cy="4761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speed depends on the climate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7CF5A-24ED-1248-BBA3-614811E13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7" t="36514" r="653" b="30793"/>
          <a:stretch/>
        </p:blipFill>
        <p:spPr>
          <a:xfrm>
            <a:off x="5490275" y="2468595"/>
            <a:ext cx="1730502" cy="24013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E6DFB-7658-8F30-CC15-C221118378C8}"/>
              </a:ext>
            </a:extLst>
          </p:cNvPr>
          <p:cNvGrpSpPr/>
          <p:nvPr/>
        </p:nvGrpSpPr>
        <p:grpSpPr>
          <a:xfrm>
            <a:off x="2456403" y="1416066"/>
            <a:ext cx="7279193" cy="446736"/>
            <a:chOff x="2313123" y="3519475"/>
            <a:chExt cx="7279193" cy="446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6B2DC6-4E03-84F9-7B88-5BD54ACFD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64B3C9-4039-0FB3-770E-A07CCD3B9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93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Changes in bear speed depend on the climate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3A820-0E8E-3D83-FF06-894E9B3C5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6602" r="18378" b="17469"/>
          <a:stretch/>
        </p:blipFill>
        <p:spPr>
          <a:xfrm>
            <a:off x="157095" y="1570062"/>
            <a:ext cx="11877810" cy="48327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1D0CC-CB64-EED4-28FB-0B00B72ACABC}"/>
              </a:ext>
            </a:extLst>
          </p:cNvPr>
          <p:cNvGrpSpPr/>
          <p:nvPr/>
        </p:nvGrpSpPr>
        <p:grpSpPr>
          <a:xfrm>
            <a:off x="2456403" y="1416066"/>
            <a:ext cx="7279193" cy="446736"/>
            <a:chOff x="2313123" y="3519475"/>
            <a:chExt cx="7279193" cy="4467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252787-ED15-AFF2-1F72-A218337F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0531A-E92A-159B-03A7-5971C4F9A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0F84A-03E1-3695-2E13-CF6B4E4E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6" t="38520" r="814" b="34416"/>
          <a:stretch/>
        </p:blipFill>
        <p:spPr>
          <a:xfrm>
            <a:off x="5137689" y="2688207"/>
            <a:ext cx="2452608" cy="18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1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973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Estimating animal speeds in BC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9CFD3-0294-F73C-0213-4640FB6CC5A1}"/>
              </a:ext>
            </a:extLst>
          </p:cNvPr>
          <p:cNvGrpSpPr/>
          <p:nvPr/>
        </p:nvGrpSpPr>
        <p:grpSpPr>
          <a:xfrm>
            <a:off x="5110133" y="1234268"/>
            <a:ext cx="3828635" cy="3416527"/>
            <a:chOff x="5110133" y="1234268"/>
            <a:chExt cx="3828635" cy="3416527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1322E0A-F674-A709-E7C9-F678FD21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3A94914-6BAD-B01E-7945-9839A3559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1DD65EB-4FB0-00FE-F871-02406D5E3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4BB22F-612D-18F8-AD8E-B1CD1CEF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6DDCFC-82F9-B617-2489-992A9C5CCF1B}"/>
              </a:ext>
            </a:extLst>
          </p:cNvPr>
          <p:cNvSpPr txBox="1"/>
          <p:nvPr/>
        </p:nvSpPr>
        <p:spPr>
          <a:xfrm>
            <a:off x="-42622" y="6374279"/>
            <a:ext cx="26579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baseline="0" dirty="0"/>
              <a:t>Cougar: © </a:t>
            </a:r>
            <a:r>
              <a:rPr lang="en-GB" sz="900" b="0" i="0" u="none" strike="noStrike" baseline="0" dirty="0">
                <a:hlinkClick r:id="rId11"/>
              </a:rPr>
              <a:t>CC BY-NC</a:t>
            </a:r>
            <a:r>
              <a:rPr lang="en-GB" sz="900" b="0" i="0" u="none" strike="noStrike" baseline="0" dirty="0"/>
              <a:t> 3.0: </a:t>
            </a:r>
            <a:r>
              <a:rPr lang="es-ES" sz="900" b="0" i="0" u="none" strike="noStrike" baseline="0" dirty="0"/>
              <a:t>C. Osorio &amp; P. Carrera,</a:t>
            </a:r>
            <a:br>
              <a:rPr lang="es-ES" sz="900" b="0" i="0" u="none" strike="noStrike" baseline="0" dirty="0"/>
            </a:br>
            <a:r>
              <a:rPr lang="es-ES" sz="900" b="0" i="0" u="none" strike="noStrike" baseline="0" dirty="0"/>
              <a:t>               Proyecto Carnivoros Australes</a:t>
            </a:r>
            <a:endParaRPr lang="en-GB" sz="900" b="0" i="0" u="none" strike="noStrike" baseline="0" dirty="0"/>
          </a:p>
          <a:p>
            <a:r>
              <a:rPr lang="en-GB" sz="900" b="0" i="0" u="none" strike="noStrike" baseline="0" dirty="0"/>
              <a:t>Mountain goat: © </a:t>
            </a:r>
            <a:r>
              <a:rPr lang="en-GB" sz="900" b="0" i="0" u="none" strike="noStrike" baseline="0" dirty="0">
                <a:hlinkClick r:id="rId12"/>
              </a:rPr>
              <a:t>CC-BY-SA 3.0</a:t>
            </a:r>
            <a:r>
              <a:rPr lang="en-GB" sz="900" b="0" i="0" u="none" strike="noStrike" baseline="0" dirty="0"/>
              <a:t>: S. E. Haworth</a:t>
            </a:r>
          </a:p>
        </p:txBody>
      </p:sp>
    </p:spTree>
    <p:extLst>
      <p:ext uri="{BB962C8B-B14F-4D97-AF65-F5344CB8AC3E}">
        <p14:creationId xmlns:p14="http://schemas.microsoft.com/office/powerpoint/2010/main" val="72835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animal speeds in 2100 (best-case scenario)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980260-E8B1-D8F6-A0AD-4E0DF3D758ED}"/>
              </a:ext>
            </a:extLst>
          </p:cNvPr>
          <p:cNvGrpSpPr/>
          <p:nvPr/>
        </p:nvGrpSpPr>
        <p:grpSpPr>
          <a:xfrm>
            <a:off x="-42622" y="1234268"/>
            <a:ext cx="8981390" cy="5647842"/>
            <a:chOff x="-42622" y="1234268"/>
            <a:chExt cx="8981390" cy="564784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4D7EA1-C942-915F-0894-E47424EB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872B239-FFC7-CDC4-0F6A-07561F97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0B511A-88CF-5977-2079-E29AE2DE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0101E15-F6CC-0FEB-7B6A-3E736A98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5FAA3-D8C4-A2F1-1902-DC3BE6383791}"/>
                </a:ext>
              </a:extLst>
            </p:cNvPr>
            <p:cNvSpPr txBox="1"/>
            <p:nvPr/>
          </p:nvSpPr>
          <p:spPr>
            <a:xfrm>
              <a:off x="-42622" y="6374279"/>
              <a:ext cx="265795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b="0" i="0" u="none" strike="noStrike" baseline="0" dirty="0"/>
                <a:t>Cougar: © </a:t>
              </a:r>
              <a:r>
                <a:rPr lang="en-GB" sz="900" b="0" i="0" u="none" strike="noStrike" baseline="0" dirty="0">
                  <a:hlinkClick r:id="rId11"/>
                </a:rPr>
                <a:t>CC BY-NC</a:t>
              </a:r>
              <a:r>
                <a:rPr lang="en-GB" sz="900" b="0" i="0" u="none" strike="noStrike" baseline="0" dirty="0"/>
                <a:t> 3.0: </a:t>
              </a:r>
              <a:r>
                <a:rPr lang="es-ES" sz="900" b="0" i="0" u="none" strike="noStrike" baseline="0" dirty="0"/>
                <a:t>C. Osorio &amp; P. Carrera,</a:t>
              </a:r>
              <a:br>
                <a:rPr lang="es-ES" sz="900" b="0" i="0" u="none" strike="noStrike" baseline="0" dirty="0"/>
              </a:br>
              <a:r>
                <a:rPr lang="es-ES" sz="900" b="0" i="0" u="none" strike="noStrike" baseline="0" dirty="0"/>
                <a:t>               Proyecto Carnivoros Australes</a:t>
              </a:r>
              <a:endParaRPr lang="en-GB" sz="900" b="0" i="0" u="none" strike="noStrike" baseline="0" dirty="0"/>
            </a:p>
            <a:p>
              <a:r>
                <a:rPr lang="en-GB" sz="900" b="0" i="0" u="none" strike="noStrike" baseline="0" dirty="0"/>
                <a:t>Mountain goat: © </a:t>
              </a:r>
              <a:r>
                <a:rPr lang="en-GB" sz="900" b="0" i="0" u="none" strike="noStrike" baseline="0" dirty="0">
                  <a:hlinkClick r:id="rId12"/>
                </a:rPr>
                <a:t>CC-BY-SA 3.0</a:t>
              </a:r>
              <a:r>
                <a:rPr lang="en-GB" sz="900" b="0" i="0" u="none" strike="noStrike" baseline="0" dirty="0"/>
                <a:t>: S. E. Haworth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BAA397-2F9E-C5D3-8B2B-A5DD72250481}"/>
              </a:ext>
            </a:extLst>
          </p:cNvPr>
          <p:cNvSpPr txBox="1"/>
          <p:nvPr/>
        </p:nvSpPr>
        <p:spPr>
          <a:xfrm>
            <a:off x="9120749" y="3057052"/>
            <a:ext cx="23092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in relative speed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D44912-CB85-318F-23E1-A97D4646CA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2356" y="4044875"/>
            <a:ext cx="656412" cy="6059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F99DB5-C454-43D0-54D7-8925B10914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10133" y="1234268"/>
            <a:ext cx="605920" cy="605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16D092-8FBD-ECA5-8EB3-3425DC481F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07602" y="1372019"/>
            <a:ext cx="605920" cy="3304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90CDD4-BC87-B9AF-052A-C58517EF06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10133" y="4142734"/>
            <a:ext cx="605920" cy="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animal speeds in 2100 (worst-case scenario)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8A114-1986-70BB-3550-119DF0B61146}"/>
              </a:ext>
            </a:extLst>
          </p:cNvPr>
          <p:cNvGrpSpPr/>
          <p:nvPr/>
        </p:nvGrpSpPr>
        <p:grpSpPr>
          <a:xfrm>
            <a:off x="-42622" y="1234268"/>
            <a:ext cx="8981390" cy="5647842"/>
            <a:chOff x="-42622" y="1234268"/>
            <a:chExt cx="8981390" cy="564784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B697F4-1F5B-5D7C-DA8E-66934265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FB58B47-680B-5319-E6B0-8545D052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B5399EE-1DE6-DD44-5F77-4F63928E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EB9AC3A-2336-C157-5183-7A650A5B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FC979-E978-9364-56F5-E0C85E92F518}"/>
                </a:ext>
              </a:extLst>
            </p:cNvPr>
            <p:cNvSpPr txBox="1"/>
            <p:nvPr/>
          </p:nvSpPr>
          <p:spPr>
            <a:xfrm>
              <a:off x="-42622" y="6374279"/>
              <a:ext cx="265795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b="0" i="0" u="none" strike="noStrike" baseline="0" dirty="0"/>
                <a:t>Cougar: © </a:t>
              </a:r>
              <a:r>
                <a:rPr lang="en-GB" sz="900" b="0" i="0" u="none" strike="noStrike" baseline="0" dirty="0">
                  <a:hlinkClick r:id="rId11"/>
                </a:rPr>
                <a:t>CC BY-NC</a:t>
              </a:r>
              <a:r>
                <a:rPr lang="en-GB" sz="900" b="0" i="0" u="none" strike="noStrike" baseline="0" dirty="0"/>
                <a:t> 3.0: </a:t>
              </a:r>
              <a:r>
                <a:rPr lang="es-ES" sz="900" b="0" i="0" u="none" strike="noStrike" baseline="0" dirty="0"/>
                <a:t>C. Osorio &amp; P. Carrera,</a:t>
              </a:r>
              <a:br>
                <a:rPr lang="es-ES" sz="900" b="0" i="0" u="none" strike="noStrike" baseline="0" dirty="0"/>
              </a:br>
              <a:r>
                <a:rPr lang="es-ES" sz="900" b="0" i="0" u="none" strike="noStrike" baseline="0" dirty="0"/>
                <a:t>               Proyecto Carnivoros Australes</a:t>
              </a:r>
              <a:endParaRPr lang="en-GB" sz="900" b="0" i="0" u="none" strike="noStrike" baseline="0" dirty="0"/>
            </a:p>
            <a:p>
              <a:r>
                <a:rPr lang="en-GB" sz="900" b="0" i="0" u="none" strike="noStrike" baseline="0" dirty="0"/>
                <a:t>Mountain goat: © </a:t>
              </a:r>
              <a:r>
                <a:rPr lang="en-GB" sz="900" b="0" i="0" u="none" strike="noStrike" baseline="0" dirty="0">
                  <a:hlinkClick r:id="rId12"/>
                </a:rPr>
                <a:t>CC-BY-SA 3.0</a:t>
              </a:r>
              <a:r>
                <a:rPr lang="en-GB" sz="900" b="0" i="0" u="none" strike="noStrike" baseline="0" dirty="0"/>
                <a:t>: S. E. Haworth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B6098DD-A37E-B5D8-9ABF-3134611C14E7}"/>
              </a:ext>
            </a:extLst>
          </p:cNvPr>
          <p:cNvSpPr txBox="1"/>
          <p:nvPr/>
        </p:nvSpPr>
        <p:spPr>
          <a:xfrm>
            <a:off x="9120749" y="3057052"/>
            <a:ext cx="23092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in relative speed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EF4FED-1523-4C94-7BA8-1D168CA3D5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2356" y="4044875"/>
            <a:ext cx="656412" cy="60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E94092C-363E-FF95-A713-79482930CF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10133" y="1234268"/>
            <a:ext cx="605920" cy="605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EFC709A-7EA1-4259-FABA-6F99217F1F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07602" y="1372019"/>
            <a:ext cx="605920" cy="3304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30BCD-2869-402F-B6F1-6DA2D240C5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10133" y="4142734"/>
            <a:ext cx="605920" cy="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0" t="19382" r="346" b="19382"/>
          <a:stretch/>
        </p:blipFill>
        <p:spPr>
          <a:xfrm>
            <a:off x="7896386" y="2866352"/>
            <a:ext cx="4250409" cy="3495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933C444-2395-4565-F9D7-18814BF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9" t="18333" r="33386" b="20431"/>
          <a:stretch/>
        </p:blipFill>
        <p:spPr>
          <a:xfrm>
            <a:off x="3572360" y="969101"/>
            <a:ext cx="4250409" cy="3495702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194799A-41F7-7C90-1D44-34EBF38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9419" r="66822" b="19346"/>
          <a:stretch/>
        </p:blipFill>
        <p:spPr>
          <a:xfrm>
            <a:off x="171773" y="2866352"/>
            <a:ext cx="4250409" cy="3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F33EF-4B18-4B2C-A23B-90C59B8A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807" y="805943"/>
            <a:ext cx="8272386" cy="5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0" t="19382" r="346" b="19382"/>
          <a:stretch/>
        </p:blipFill>
        <p:spPr>
          <a:xfrm>
            <a:off x="7896386" y="2866352"/>
            <a:ext cx="4250409" cy="3495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in 2100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933C444-2395-4565-F9D7-18814BF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9" t="18333" r="33386" b="20431"/>
          <a:stretch/>
        </p:blipFill>
        <p:spPr>
          <a:xfrm>
            <a:off x="3572360" y="969101"/>
            <a:ext cx="4250409" cy="3495702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194799A-41F7-7C90-1D44-34EBF38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9419" r="66822" b="19346"/>
          <a:stretch/>
        </p:blipFill>
        <p:spPr>
          <a:xfrm>
            <a:off x="171773" y="2866352"/>
            <a:ext cx="4250409" cy="3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72D4E1-608D-3C27-572C-01288CCE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/>
          <a:lstStyle/>
          <a:p>
            <a:r>
              <a:rPr lang="en-CA" dirty="0"/>
              <a:t>Sensational topic</a:t>
            </a:r>
          </a:p>
          <a:p>
            <a:r>
              <a:rPr lang="en-CA" dirty="0"/>
              <a:t>High risks for humans</a:t>
            </a:r>
          </a:p>
          <a:p>
            <a:r>
              <a:rPr lang="en-CA"/>
              <a:t>High risks </a:t>
            </a:r>
            <a:r>
              <a:rPr lang="en-CA" dirty="0"/>
              <a:t>for animals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Human-wildlife conflict is scary…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9" name="Picture 8" descr="A picture containing tree, outdoor, bed, furniture&#10;&#10;Description automatically generated">
            <a:extLst>
              <a:ext uri="{FF2B5EF4-FFF2-40B4-BE49-F238E27FC236}">
                <a16:creationId xmlns:a16="http://schemas.microsoft.com/office/drawing/2014/main" id="{1CB16CE9-3A08-CE10-1094-8A19C0AD7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78" y="1332852"/>
            <a:ext cx="6285447" cy="4198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F25AE-E94E-BA9C-5AD6-A351B945194D}"/>
              </a:ext>
            </a:extLst>
          </p:cNvPr>
          <p:cNvSpPr txBox="1"/>
          <p:nvPr/>
        </p:nvSpPr>
        <p:spPr>
          <a:xfrm>
            <a:off x="5185878" y="5525148"/>
            <a:ext cx="629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© </a:t>
            </a:r>
            <a:r>
              <a:rPr lang="en-CA" sz="1200" dirty="0" err="1"/>
              <a:t>wiscohana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46ECB88C-3677-284A-BBE4-3DD6BCA9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" y="1142074"/>
            <a:ext cx="10972822" cy="5486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37A4B-79F5-400B-5F50-269FF4A75E17}"/>
              </a:ext>
            </a:extLst>
          </p:cNvPr>
          <p:cNvGrpSpPr/>
          <p:nvPr/>
        </p:nvGrpSpPr>
        <p:grpSpPr>
          <a:xfrm>
            <a:off x="2456403" y="1400569"/>
            <a:ext cx="7279193" cy="446736"/>
            <a:chOff x="2313123" y="3519475"/>
            <a:chExt cx="7279193" cy="446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1A0D89-D40B-E5FA-1167-AFCCA5871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935970-01D8-694C-1D58-972FAEEE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E786AFC-E079-3EC3-D567-E0975993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7" t="38906" r="41160" b="35599"/>
          <a:stretch/>
        </p:blipFill>
        <p:spPr>
          <a:xfrm>
            <a:off x="5370161" y="2681208"/>
            <a:ext cx="2177886" cy="1662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99255A-BCA6-3BAB-72D0-82F908C79704}"/>
              </a:ext>
            </a:extLst>
          </p:cNvPr>
          <p:cNvSpPr/>
          <p:nvPr/>
        </p:nvSpPr>
        <p:spPr>
          <a:xfrm>
            <a:off x="5370161" y="4324027"/>
            <a:ext cx="848534" cy="34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5119914-2CFE-6CE5-909B-2EF0787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in 2100</a:t>
            </a:r>
          </a:p>
        </p:txBody>
      </p:sp>
    </p:spTree>
    <p:extLst>
      <p:ext uri="{BB962C8B-B14F-4D97-AF65-F5344CB8AC3E}">
        <p14:creationId xmlns:p14="http://schemas.microsoft.com/office/powerpoint/2010/main" val="147208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Movement depends strongly on temperature and species</a:t>
            </a:r>
          </a:p>
          <a:p>
            <a:r>
              <a:rPr lang="en-US" dirty="0"/>
              <a:t>Future of HWC depends strongly on CC scenario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Habitat quality depends on CC scenario</a:t>
            </a:r>
          </a:p>
          <a:p>
            <a:r>
              <a:rPr lang="en-US" dirty="0"/>
              <a:t>For bears:</a:t>
            </a:r>
          </a:p>
          <a:p>
            <a:pPr lvl="1"/>
            <a:r>
              <a:rPr lang="en-US" dirty="0"/>
              <a:t>SSP 1-2.6: prefer forested, low-elevation, and away from water</a:t>
            </a:r>
          </a:p>
          <a:p>
            <a:pPr lvl="1"/>
            <a:r>
              <a:rPr lang="en-US" dirty="0"/>
              <a:t>SSP 5-8.5: prefer open, high-elevation, and near water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941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Fit </a:t>
            </a:r>
            <a:r>
              <a:rPr lang="en-US" dirty="0" err="1"/>
              <a:t>iRSFs</a:t>
            </a:r>
            <a:r>
              <a:rPr lang="en-US" dirty="0"/>
              <a:t> for additional animals</a:t>
            </a:r>
          </a:p>
          <a:p>
            <a:endParaRPr lang="en-US" dirty="0"/>
          </a:p>
          <a:p>
            <a:r>
              <a:rPr lang="en-US" dirty="0"/>
              <a:t>Assess present and future quality of protected areas</a:t>
            </a:r>
          </a:p>
          <a:p>
            <a:endParaRPr lang="en-US" dirty="0"/>
          </a:p>
          <a:p>
            <a:r>
              <a:rPr lang="en-US" dirty="0"/>
              <a:t>Quantify overlap of protected areas and parks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55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654843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Movement depends strongly on temperature and species</a:t>
            </a:r>
          </a:p>
          <a:p>
            <a:r>
              <a:rPr lang="en-US" dirty="0"/>
              <a:t>Future of HWC depends strongly on CC scenario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Habitat quality depends on CC scenario</a:t>
            </a:r>
          </a:p>
          <a:p>
            <a:r>
              <a:rPr lang="en-US" dirty="0"/>
              <a:t>For bears:</a:t>
            </a:r>
          </a:p>
          <a:p>
            <a:pPr lvl="1"/>
            <a:r>
              <a:rPr lang="en-US" dirty="0"/>
              <a:t>SSP 1-2.6: prefer forested, low-elevation, and away from water</a:t>
            </a:r>
          </a:p>
          <a:p>
            <a:pPr lvl="1"/>
            <a:r>
              <a:rPr lang="en-US" dirty="0"/>
              <a:t>SSP 5-8.5: prefer open, high-elevation, and near water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417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2000" b="0" i="0" u="none" strike="noStrike" baseline="0" dirty="0"/>
              <a:t>Brown JH, </a:t>
            </a:r>
            <a:r>
              <a:rPr lang="en-CA" sz="2000" b="0" i="0" u="none" strike="noStrike" baseline="0" dirty="0" err="1"/>
              <a:t>Gillooly</a:t>
            </a:r>
            <a:r>
              <a:rPr lang="en-CA" sz="2000" b="0" i="0" u="none" strike="noStrike" baseline="0" dirty="0"/>
              <a:t> JF, Allen AP, Savage VM &amp; West GB (2004). Toward a metabolic theory of ecology</a:t>
            </a:r>
            <a:r>
              <a:rPr lang="en-GB" sz="2000" b="0" i="0" u="none" strike="noStrike" baseline="0" dirty="0"/>
              <a:t>. </a:t>
            </a:r>
            <a:r>
              <a:rPr lang="en-GB" sz="2000" b="0" i="1" u="none" strike="noStrike" baseline="0" dirty="0"/>
              <a:t>Ecology </a:t>
            </a:r>
            <a:r>
              <a:rPr lang="en-GB" sz="2000" b="1" i="0" u="none" strike="noStrike" baseline="0" dirty="0"/>
              <a:t>85</a:t>
            </a:r>
            <a:r>
              <a:rPr lang="en-GB" sz="2000" b="0" i="0" u="none" strike="noStrike" baseline="0" dirty="0"/>
              <a:t>, 1771–1789. </a:t>
            </a:r>
            <a:r>
              <a:rPr lang="en-GB" sz="2000" b="0" i="0" u="none" strike="noStrike" baseline="0" dirty="0">
                <a:hlinkClick r:id="rId2"/>
              </a:rPr>
              <a:t>https://doi.org/10.1890/03-9000</a:t>
            </a:r>
            <a:endParaRPr lang="en-GB" sz="2000" dirty="0"/>
          </a:p>
          <a:p>
            <a:r>
              <a:rPr lang="en-GB" sz="2000" dirty="0"/>
              <a:t>Taylor CR, </a:t>
            </a:r>
            <a:r>
              <a:rPr lang="en-GB" sz="2000" dirty="0" err="1"/>
              <a:t>Heglund</a:t>
            </a:r>
            <a:r>
              <a:rPr lang="en-GB" sz="2000" dirty="0"/>
              <a:t> NC, &amp; </a:t>
            </a:r>
            <a:r>
              <a:rPr lang="en-GB" sz="2000" dirty="0" err="1"/>
              <a:t>Maloiy</a:t>
            </a:r>
            <a:r>
              <a:rPr lang="en-GB" sz="2000" dirty="0"/>
              <a:t> GM (1982). Energetics and mechanics of terrestrial locomotion. I. Metabolic energy consumption as a function of speed and body size in birds and mammals. </a:t>
            </a:r>
            <a:r>
              <a:rPr lang="en-GB" sz="2000" i="1" dirty="0"/>
              <a:t>Journal of Experimental Biology</a:t>
            </a:r>
            <a:r>
              <a:rPr lang="en-GB" sz="2000" dirty="0"/>
              <a:t>, </a:t>
            </a:r>
            <a:r>
              <a:rPr lang="en-GB" sz="2000" b="1" dirty="0"/>
              <a:t>97</a:t>
            </a:r>
            <a:r>
              <a:rPr lang="en-GB" sz="2000" dirty="0"/>
              <a:t>(1), 1–21. </a:t>
            </a:r>
            <a:r>
              <a:rPr lang="en-GB" sz="2000" dirty="0">
                <a:hlinkClick r:id="rId3"/>
              </a:rPr>
              <a:t>https://doi.org/10.1242/jeb.97.1.1</a:t>
            </a:r>
            <a:endParaRPr lang="en-GB" sz="2000" dirty="0"/>
          </a:p>
          <a:p>
            <a:r>
              <a:rPr lang="en-GB" sz="2000" b="0" i="0" u="none" strike="noStrike" baseline="0" dirty="0"/>
              <a:t>Alston JM, Fleming CH, Kays R, Streicher JP, Downs CT, Ramesh T, </a:t>
            </a:r>
            <a:r>
              <a:rPr lang="en-GB" sz="2000" b="0" i="0" u="none" strike="noStrike" baseline="0" dirty="0" err="1"/>
              <a:t>Reineking</a:t>
            </a:r>
            <a:r>
              <a:rPr lang="en-GB" sz="2000" b="0" i="0" u="none" strike="noStrike" baseline="0" dirty="0"/>
              <a:t> B, &amp; Calabrese, JM (2022). Mitigating </a:t>
            </a:r>
            <a:r>
              <a:rPr lang="en-GB" sz="2000" b="0" i="0" u="none" strike="noStrike" baseline="0" dirty="0" err="1"/>
              <a:t>pseudoreplication</a:t>
            </a:r>
            <a:r>
              <a:rPr lang="en-GB" sz="2000" b="0" i="0" u="none" strike="noStrike" baseline="0" dirty="0"/>
              <a:t> and bias in resource selection functions with autocorrelation‐informed weighting. Methods in Ecology and Evolution, 2041-210X.14025. </a:t>
            </a:r>
            <a:r>
              <a:rPr lang="en-GB" sz="2000" b="0" i="0" u="none" strike="noStrike" baseline="0" dirty="0">
                <a:hlinkClick r:id="rId4"/>
              </a:rPr>
              <a:t>https://doi.org/10.1111/2041-210X.14025</a:t>
            </a:r>
            <a:endParaRPr lang="en-GB" sz="2000" b="0" i="0" u="none" strike="noStrike" baseline="0" dirty="0"/>
          </a:p>
          <a:p>
            <a:pPr marL="0" indent="0" algn="l">
              <a:buNone/>
            </a:pPr>
            <a:endParaRPr lang="en-GB" sz="2000" dirty="0"/>
          </a:p>
          <a:p>
            <a:pPr marL="0" indent="0" algn="l">
              <a:buNone/>
            </a:pPr>
            <a:endParaRPr lang="en-GB" sz="2000" dirty="0"/>
          </a:p>
          <a:p>
            <a:pPr marL="0" indent="0" algn="l">
              <a:buNone/>
            </a:pPr>
            <a:r>
              <a:rPr lang="en-GB" sz="2000" i="1" dirty="0" err="1"/>
              <a:t>Phylopic</a:t>
            </a:r>
            <a:r>
              <a:rPr lang="en-GB" sz="2000" dirty="0"/>
              <a:t> silhouettes:</a:t>
            </a:r>
          </a:p>
          <a:p>
            <a:pPr algn="just"/>
            <a:r>
              <a:rPr lang="en-GB" sz="2000" b="0" i="0" u="none" strike="noStrike" baseline="0" dirty="0"/>
              <a:t>Cougar: © </a:t>
            </a:r>
            <a:r>
              <a:rPr lang="en-GB" sz="2000" b="0" i="0" u="none" strike="noStrike" baseline="0" dirty="0">
                <a:hlinkClick r:id="rId5"/>
              </a:rPr>
              <a:t>CC BY-NC</a:t>
            </a:r>
            <a:r>
              <a:rPr lang="en-GB" sz="2000" b="0" i="0" u="none" strike="noStrike" baseline="0" dirty="0"/>
              <a:t> 3.0: </a:t>
            </a:r>
            <a:r>
              <a:rPr lang="es-ES" sz="2000" b="0" i="0" u="none" strike="noStrike" baseline="0" dirty="0"/>
              <a:t>Cristian Osorio &amp; Paula Carrera, Proyecto Carnivoros Australes</a:t>
            </a:r>
            <a:endParaRPr lang="en-GB" sz="2000" b="0" i="0" u="none" strike="noStrike" baseline="0" dirty="0"/>
          </a:p>
          <a:p>
            <a:r>
              <a:rPr lang="en-GB" sz="2000" b="0" i="0" u="none" strike="noStrike" baseline="0" dirty="0"/>
              <a:t>Mountain goat: © </a:t>
            </a:r>
            <a:r>
              <a:rPr lang="en-GB" sz="2000" b="0" i="0" u="none" strike="noStrike" baseline="0" dirty="0">
                <a:hlinkClick r:id="rId6"/>
              </a:rPr>
              <a:t>CC-BY-SA 3.0</a:t>
            </a:r>
            <a:r>
              <a:rPr lang="en-GB" sz="20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30CFD-D8DC-7534-FF69-E70A90D7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96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… but conflict goes both 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D37FD-87DE-EF0D-1D7F-7F42B406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Climate change</a:t>
            </a:r>
          </a:p>
          <a:p>
            <a:r>
              <a:rPr lang="en-CA" dirty="0"/>
              <a:t>Habitat loss</a:t>
            </a:r>
          </a:p>
          <a:p>
            <a:r>
              <a:rPr lang="en-CA" dirty="0"/>
              <a:t>Overhunting</a:t>
            </a:r>
          </a:p>
          <a:p>
            <a:r>
              <a:rPr lang="en-CA" dirty="0"/>
              <a:t>Pointless confrontations…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E7D18-C437-ED48-D91D-86FECFC89161}"/>
              </a:ext>
            </a:extLst>
          </p:cNvPr>
          <p:cNvGrpSpPr/>
          <p:nvPr/>
        </p:nvGrpSpPr>
        <p:grpSpPr>
          <a:xfrm>
            <a:off x="5115358" y="1463074"/>
            <a:ext cx="6868667" cy="4061053"/>
            <a:chOff x="5945381" y="1800727"/>
            <a:chExt cx="5911158" cy="34949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A1B81B-4131-484C-9145-7F4776B5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22" y="1800727"/>
              <a:ext cx="5789417" cy="325654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3C8AD8-8F76-4ADA-8215-0867CC9C10C0}"/>
                </a:ext>
              </a:extLst>
            </p:cNvPr>
            <p:cNvSpPr txBox="1"/>
            <p:nvPr/>
          </p:nvSpPr>
          <p:spPr>
            <a:xfrm>
              <a:off x="5945381" y="5057274"/>
              <a:ext cx="5911157" cy="238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© ABC News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21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0518"/>
            <a:ext cx="10515600" cy="2852737"/>
          </a:xfrm>
        </p:spPr>
        <p:txBody>
          <a:bodyPr/>
          <a:lstStyle/>
          <a:p>
            <a:r>
              <a:rPr lang="en-CA" dirty="0"/>
              <a:t>Poking a sleeping bear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74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1C0D866A-A87E-42AD-8F38-27916F2F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56" y="1003004"/>
            <a:ext cx="8152288" cy="54959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6576956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North American Bear Center</a:t>
            </a:r>
          </a:p>
        </p:txBody>
      </p:sp>
    </p:spTree>
    <p:extLst>
      <p:ext uri="{BB962C8B-B14F-4D97-AF65-F5344CB8AC3E}">
        <p14:creationId xmlns:p14="http://schemas.microsoft.com/office/powerpoint/2010/main" val="17213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6383226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</a:t>
            </a:r>
            <a:r>
              <a:rPr lang="en-GB" sz="1200" dirty="0"/>
              <a:t>Prisma by </a:t>
            </a:r>
            <a:r>
              <a:rPr lang="en-GB" sz="1200" dirty="0" err="1"/>
              <a:t>Dukas</a:t>
            </a:r>
            <a:r>
              <a:rPr lang="en-GB" sz="1200" dirty="0"/>
              <a:t>/Universal Images Group</a:t>
            </a:r>
            <a:endParaRPr lang="en-CA" sz="1200" dirty="0"/>
          </a:p>
        </p:txBody>
      </p:sp>
      <p:pic>
        <p:nvPicPr>
          <p:cNvPr id="10" name="Picture 9" descr="A black and white animal&#10;&#10;Description automatically generated with medium confidence">
            <a:extLst>
              <a:ext uri="{FF2B5EF4-FFF2-40B4-BE49-F238E27FC236}">
                <a16:creationId xmlns:a16="http://schemas.microsoft.com/office/drawing/2014/main" id="{F0A96EC0-D53B-2F14-691A-821F6444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17" y="1474479"/>
            <a:ext cx="7320366" cy="43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5767171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NPS Photo / Jake </a:t>
            </a:r>
            <a:r>
              <a:rPr lang="en-CA" sz="1200" dirty="0" err="1"/>
              <a:t>Bortscheller</a:t>
            </a:r>
            <a:endParaRPr lang="en-CA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96EC0-D53B-2F14-691A-821F6444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673" y="1583202"/>
            <a:ext cx="9006254" cy="4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6633</TotalTime>
  <Words>989</Words>
  <Application>Microsoft Office PowerPoint</Application>
  <PresentationFormat>Widescreen</PresentationFormat>
  <Paragraphs>194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Slack-Lato</vt:lpstr>
      <vt:lpstr>Office Theme</vt:lpstr>
      <vt:lpstr>How climate change will shape the future of human-wildlife conflict in BC’s protected areas</vt:lpstr>
      <vt:lpstr>A two-part project</vt:lpstr>
      <vt:lpstr>Human-Wildlife Conflict</vt:lpstr>
      <vt:lpstr>Human-wildlife conflict is scary…</vt:lpstr>
      <vt:lpstr>… but conflict goes both ways</vt:lpstr>
      <vt:lpstr>Poking a sleeping bear</vt:lpstr>
      <vt:lpstr>A hangry bear</vt:lpstr>
      <vt:lpstr>A hangry bear</vt:lpstr>
      <vt:lpstr>A hangry bear</vt:lpstr>
      <vt:lpstr>Moving in a changing world</vt:lpstr>
      <vt:lpstr>Maintaining an energetic balance</vt:lpstr>
      <vt:lpstr>Energetic costs depends on temperature</vt:lpstr>
      <vt:lpstr>Movement comes at a cost</vt:lpstr>
      <vt:lpstr>Does speed depend on temperature?</vt:lpstr>
      <vt:lpstr>Predicting animal space use</vt:lpstr>
      <vt:lpstr>Modeling bear movement</vt:lpstr>
      <vt:lpstr>When do bears move?</vt:lpstr>
      <vt:lpstr>Predicting when bears move (December 13th)</vt:lpstr>
      <vt:lpstr>Predicting when bears move (June 15th)</vt:lpstr>
      <vt:lpstr>How much do bears move?</vt:lpstr>
      <vt:lpstr>Predicting how much bears move</vt:lpstr>
      <vt:lpstr>Predicting how bears will move in the future</vt:lpstr>
      <vt:lpstr>Where do bears move?</vt:lpstr>
      <vt:lpstr>Where do bears move on a warm, dry day?</vt:lpstr>
      <vt:lpstr>Where do bears move?</vt:lpstr>
      <vt:lpstr>Including more species</vt:lpstr>
      <vt:lpstr>P(moving) varies strongly between species</vt:lpstr>
      <vt:lpstr>Average speeds vary strongly between species</vt:lpstr>
      <vt:lpstr>Predicting into the future</vt:lpstr>
      <vt:lpstr>Applications for conservation</vt:lpstr>
      <vt:lpstr>Bear speed depends on the location</vt:lpstr>
      <vt:lpstr>Bear speed depends on the climate scenario</vt:lpstr>
      <vt:lpstr>Changes in bear speed depend on the climate scenario</vt:lpstr>
      <vt:lpstr>Estimating animal speeds in BC</vt:lpstr>
      <vt:lpstr>Predicting animal speeds in 2100 (best-case scenario)</vt:lpstr>
      <vt:lpstr>Predicting animal speeds in 2100 (worst-case scenario)</vt:lpstr>
      <vt:lpstr>Bear habitat quality in 2005</vt:lpstr>
      <vt:lpstr>Bear habitat quality in 2005</vt:lpstr>
      <vt:lpstr>Bear habitat in 2100</vt:lpstr>
      <vt:lpstr>Bear habitat in 2100</vt:lpstr>
      <vt:lpstr>Planning for the future</vt:lpstr>
      <vt:lpstr>What’s next</vt:lpstr>
      <vt:lpstr>Acknowledgements</vt:lpstr>
      <vt:lpstr>Planning for the future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167</cp:revision>
  <dcterms:created xsi:type="dcterms:W3CDTF">2022-12-02T17:41:46Z</dcterms:created>
  <dcterms:modified xsi:type="dcterms:W3CDTF">2024-11-06T19:57:35Z</dcterms:modified>
</cp:coreProperties>
</file>